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16" r:id="rId2"/>
    <p:sldId id="256" r:id="rId3"/>
    <p:sldId id="301" r:id="rId4"/>
    <p:sldId id="304" r:id="rId5"/>
    <p:sldId id="303" r:id="rId6"/>
    <p:sldId id="305" r:id="rId7"/>
    <p:sldId id="321" r:id="rId8"/>
    <p:sldId id="312" r:id="rId9"/>
    <p:sldId id="299" r:id="rId10"/>
    <p:sldId id="322" r:id="rId11"/>
    <p:sldId id="257" r:id="rId12"/>
    <p:sldId id="258" r:id="rId13"/>
    <p:sldId id="262" r:id="rId14"/>
    <p:sldId id="275" r:id="rId15"/>
    <p:sldId id="276" r:id="rId16"/>
    <p:sldId id="263" r:id="rId17"/>
    <p:sldId id="274" r:id="rId18"/>
    <p:sldId id="264" r:id="rId19"/>
    <p:sldId id="269" r:id="rId20"/>
    <p:sldId id="272" r:id="rId21"/>
    <p:sldId id="268" r:id="rId22"/>
    <p:sldId id="270" r:id="rId23"/>
    <p:sldId id="267" r:id="rId24"/>
    <p:sldId id="273" r:id="rId25"/>
    <p:sldId id="266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91" r:id="rId37"/>
    <p:sldId id="311" r:id="rId38"/>
    <p:sldId id="290" r:id="rId39"/>
    <p:sldId id="293" r:id="rId40"/>
    <p:sldId id="294" r:id="rId41"/>
    <p:sldId id="295" r:id="rId42"/>
    <p:sldId id="296" r:id="rId43"/>
    <p:sldId id="297" r:id="rId44"/>
    <p:sldId id="279" r:id="rId45"/>
    <p:sldId id="298" r:id="rId46"/>
    <p:sldId id="309" r:id="rId47"/>
    <p:sldId id="310" r:id="rId48"/>
    <p:sldId id="314" r:id="rId49"/>
    <p:sldId id="323" r:id="rId50"/>
    <p:sldId id="32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1C0"/>
    <a:srgbClr val="0069BF"/>
    <a:srgbClr val="F4004F"/>
    <a:srgbClr val="2E5A5A"/>
    <a:srgbClr val="B98600"/>
    <a:srgbClr val="7CC6E2"/>
    <a:srgbClr val="629BF5"/>
    <a:srgbClr val="71ADBC"/>
    <a:srgbClr val="343880"/>
    <a:srgbClr val="3F5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77778"/>
  </p:normalViewPr>
  <p:slideViewPr>
    <p:cSldViewPr snapToGrid="0" snapToObjects="1">
      <p:cViewPr>
        <p:scale>
          <a:sx n="120" d="100"/>
          <a:sy n="120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CD969-9ABD-F149-A882-3F3A23FE8512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067E5-FCB3-6A43-8289-04CDEE89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21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14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21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0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1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2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142054" y="2055546"/>
            <a:ext cx="7375826" cy="4133006"/>
            <a:chOff x="2257557" y="2131238"/>
            <a:chExt cx="8185502" cy="4586704"/>
          </a:xfrm>
        </p:grpSpPr>
        <p:sp>
          <p:nvSpPr>
            <p:cNvPr id="3" name="TextBox 2"/>
            <p:cNvSpPr txBox="1"/>
            <p:nvPr/>
          </p:nvSpPr>
          <p:spPr>
            <a:xfrm>
              <a:off x="2257557" y="5486836"/>
              <a:ext cx="1980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Angad</a:t>
              </a:r>
              <a:endParaRPr lang="en-US" sz="4000" dirty="0">
                <a:solidFill>
                  <a:srgbClr val="0069B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8329" y="2531519"/>
              <a:ext cx="24665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Paul</a:t>
              </a:r>
              <a:endParaRPr lang="en-US" sz="4000" dirty="0">
                <a:solidFill>
                  <a:srgbClr val="B98600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76402" y="5538371"/>
              <a:ext cx="28149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4004F"/>
                  </a:solidFill>
                  <a:latin typeface="Segoe UI" charset="0"/>
                  <a:ea typeface="Segoe UI" charset="0"/>
                  <a:cs typeface="Segoe UI" charset="0"/>
                </a:rPr>
                <a:t>Cissy</a:t>
              </a:r>
              <a:endParaRPr lang="en-US" sz="4000" dirty="0">
                <a:solidFill>
                  <a:srgbClr val="F4004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76485" y="2540354"/>
              <a:ext cx="23077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2E5A5A"/>
                  </a:solidFill>
                  <a:latin typeface="Segoe UI" charset="0"/>
                  <a:ea typeface="Segoe UI" charset="0"/>
                  <a:cs typeface="Segoe UI" charset="0"/>
                </a:rPr>
                <a:t>Lucas</a:t>
              </a:r>
              <a:endParaRPr lang="en-US" sz="4000" dirty="0">
                <a:solidFill>
                  <a:srgbClr val="2E5A5A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338807" y="3205842"/>
              <a:ext cx="7518392" cy="2452013"/>
              <a:chOff x="2538088" y="2657869"/>
              <a:chExt cx="5497537" cy="179294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205" b="49348"/>
              <a:stretch/>
            </p:blipFill>
            <p:spPr>
              <a:xfrm>
                <a:off x="2538088" y="2657870"/>
                <a:ext cx="4133757" cy="176173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306" t="49407" b="-957"/>
              <a:stretch/>
            </p:blipFill>
            <p:spPr>
              <a:xfrm>
                <a:off x="6670854" y="2657869"/>
                <a:ext cx="1364771" cy="179294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197531" y="2131238"/>
              <a:ext cx="246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U </a:t>
              </a:r>
              <a:r>
                <a:rPr lang="en-US" sz="1400" dirty="0" smtClean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Waterloo</a:t>
              </a:r>
            </a:p>
            <a:p>
              <a:r>
                <a:rPr lang="en-US" sz="1400" dirty="0" smtClean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Computer Science</a:t>
              </a:r>
              <a:endParaRPr lang="en-US" sz="1400" dirty="0">
                <a:solidFill>
                  <a:srgbClr val="B98600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7557" y="6126771"/>
              <a:ext cx="246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U </a:t>
              </a:r>
              <a:r>
                <a:rPr lang="en-US" sz="1400" dirty="0" smtClean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Waterloo</a:t>
              </a:r>
            </a:p>
            <a:p>
              <a:r>
                <a:rPr lang="en-US" sz="1400" dirty="0" smtClean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Software Engineering</a:t>
              </a:r>
              <a:endParaRPr lang="en-US" sz="1400" dirty="0">
                <a:solidFill>
                  <a:srgbClr val="0069B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6402" y="6194722"/>
              <a:ext cx="246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4004F"/>
                  </a:solidFill>
                  <a:latin typeface="Segoe UI" charset="0"/>
                  <a:ea typeface="Segoe UI" charset="0"/>
                  <a:cs typeface="Segoe UI" charset="0"/>
                </a:rPr>
                <a:t>Brown University</a:t>
              </a:r>
            </a:p>
            <a:p>
              <a:r>
                <a:rPr lang="en-US" sz="1400" dirty="0" smtClean="0">
                  <a:solidFill>
                    <a:srgbClr val="F4004F"/>
                  </a:solidFill>
                  <a:latin typeface="Segoe UI" charset="0"/>
                  <a:ea typeface="Segoe UI" charset="0"/>
                  <a:cs typeface="Segoe UI" charset="0"/>
                </a:rPr>
                <a:t>Computer Science</a:t>
              </a:r>
              <a:endParaRPr lang="en-US" sz="1400" dirty="0">
                <a:solidFill>
                  <a:srgbClr val="F4004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76484" y="2377630"/>
              <a:ext cx="246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solidFill>
                    <a:srgbClr val="2E5A5A"/>
                  </a:solidFill>
                  <a:latin typeface="Segoe UI" charset="0"/>
                  <a:ea typeface="Segoe UI" charset="0"/>
                  <a:cs typeface="Segoe UI" charset="0"/>
                </a:rPr>
                <a:t>The Designer</a:t>
              </a:r>
              <a:endParaRPr lang="en-US" sz="1400" dirty="0">
                <a:solidFill>
                  <a:srgbClr val="2E5A5A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" y="196364"/>
            <a:ext cx="4209468" cy="18591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699257" y="360594"/>
            <a:ext cx="3277101" cy="654815"/>
            <a:chOff x="7255746" y="420007"/>
            <a:chExt cx="4576233" cy="9144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579" y="420007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255746" y="523264"/>
              <a:ext cx="3723034" cy="730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smtClean="0">
                  <a:solidFill>
                    <a:srgbClr val="4BC9DA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24h Hack4Good</a:t>
              </a:r>
              <a:endParaRPr lang="en-US" sz="2800" i="1" dirty="0">
                <a:solidFill>
                  <a:srgbClr val="4BC9D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5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Software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16" y="149393"/>
            <a:ext cx="1989220" cy="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4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1" y="1786759"/>
            <a:ext cx="224971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IT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Help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Desk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1" y="1786759"/>
            <a:ext cx="316411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38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Quality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Assurance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5428" y="4434847"/>
            <a:ext cx="1161143" cy="1161143"/>
          </a:xfrm>
          <a:prstGeom prst="rect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716620" y="4636039"/>
            <a:ext cx="758758" cy="75875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07489" y="4618231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61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01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33" y="1770629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 w="28575"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4" y="2905809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 w="28575"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4" y="2905809"/>
            <a:ext cx="734786" cy="53439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818493" y="2823565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2728685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284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Web Developer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HTML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3F5767"/>
                </a:solidFill>
              </a:rPr>
              <a:t>CSS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3F5767"/>
                </a:solidFill>
              </a:rPr>
              <a:t>Team work</a:t>
            </a:r>
            <a:endParaRPr lang="en-US" sz="28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3F5767"/>
                </a:solidFill>
              </a:rPr>
              <a:t>Presenting</a:t>
            </a:r>
            <a:endParaRPr lang="en-US" sz="20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3F5767"/>
                </a:solidFill>
              </a:rPr>
              <a:t>j</a:t>
            </a:r>
            <a:r>
              <a:rPr lang="en-US" altLang="zh-CN" sz="2800" dirty="0">
                <a:solidFill>
                  <a:srgbClr val="3F5767"/>
                </a:solidFill>
              </a:rPr>
              <a:t>Q</a:t>
            </a:r>
            <a:r>
              <a:rPr lang="en-US" altLang="zh-CN" sz="2800" dirty="0" smtClean="0">
                <a:solidFill>
                  <a:srgbClr val="3F5767"/>
                </a:solidFill>
              </a:rPr>
              <a:t>uery</a:t>
            </a:r>
            <a:endParaRPr lang="en-US" sz="2800" dirty="0">
              <a:solidFill>
                <a:srgbClr val="3F5767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06" y="347508"/>
            <a:ext cx="734786" cy="53439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HTML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CSS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jQuery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271997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20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80" y="1508760"/>
            <a:ext cx="7132320" cy="5349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Uber Eat driver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271997"/>
            <a:ext cx="734786" cy="5343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50472" y="2134788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787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9" y="2525017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37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9" y="2525017"/>
            <a:ext cx="734786" cy="5343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984298" y="2424819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60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61" y="2333692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20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61" y="2333692"/>
            <a:ext cx="734786" cy="5343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96230" y="2233494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JavaScript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2" y="3572493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52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299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need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learn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39424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46918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rgbClr val="3F5767"/>
                </a:solidFill>
              </a:rPr>
              <a:t>Go</a:t>
            </a:r>
            <a:endParaRPr lang="en-US" sz="3200">
              <a:solidFill>
                <a:srgbClr val="3F5767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54412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856" y="1540040"/>
            <a:ext cx="98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Hold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on</a:t>
            </a:r>
            <a:r>
              <a:rPr lang="mr-IN" altLang="zh-CN" sz="3200" dirty="0" smtClean="0">
                <a:solidFill>
                  <a:srgbClr val="3F5767"/>
                </a:solidFill>
              </a:rPr>
              <a:t>…</a:t>
            </a:r>
            <a:r>
              <a:rPr lang="zh-CN" altLang="en-US" sz="3200" dirty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Preparing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your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study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path</a:t>
            </a:r>
            <a:r>
              <a:rPr lang="mr-IN" altLang="zh-CN" sz="3200" dirty="0" smtClean="0">
                <a:solidFill>
                  <a:srgbClr val="3F5767"/>
                </a:solidFill>
              </a:rPr>
              <a:t>…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2856" y="2061784"/>
            <a:ext cx="988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29EB7"/>
                </a:solidFill>
              </a:rPr>
              <a:t>Edit</a:t>
            </a:r>
            <a:r>
              <a:rPr lang="zh-CN" altLang="en-US" dirty="0" smtClean="0">
                <a:solidFill>
                  <a:srgbClr val="629EB7"/>
                </a:solidFill>
              </a:rPr>
              <a:t> </a:t>
            </a:r>
            <a:r>
              <a:rPr lang="en-US" altLang="zh-CN" dirty="0" smtClean="0">
                <a:solidFill>
                  <a:srgbClr val="629EB7"/>
                </a:solidFill>
              </a:rPr>
              <a:t>my</a:t>
            </a:r>
            <a:r>
              <a:rPr lang="zh-CN" altLang="en-US" dirty="0" smtClean="0">
                <a:solidFill>
                  <a:srgbClr val="629EB7"/>
                </a:solidFill>
              </a:rPr>
              <a:t> </a:t>
            </a:r>
            <a:r>
              <a:rPr lang="en-US" altLang="zh-CN" dirty="0" smtClean="0">
                <a:solidFill>
                  <a:srgbClr val="629EB7"/>
                </a:solidFill>
              </a:rPr>
              <a:t>selection</a:t>
            </a:r>
            <a:endParaRPr lang="en-US" dirty="0">
              <a:solidFill>
                <a:srgbClr val="629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16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9" b="31809"/>
          <a:stretch/>
        </p:blipFill>
        <p:spPr>
          <a:xfrm>
            <a:off x="2867471" y="1368674"/>
            <a:ext cx="848606" cy="3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59" y="1399881"/>
            <a:ext cx="795418" cy="401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26" y="1399881"/>
            <a:ext cx="669554" cy="347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00" y="1314152"/>
            <a:ext cx="874396" cy="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72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904597" y="2923291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87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15" y="609600"/>
            <a:ext cx="8331200" cy="624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or a single dad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6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904597" y="2923291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68594" y="1814633"/>
            <a:ext cx="2419738" cy="1515098"/>
            <a:chOff x="5223800" y="1849200"/>
            <a:chExt cx="2309326" cy="1445963"/>
          </a:xfrm>
        </p:grpSpPr>
        <p:sp>
          <p:nvSpPr>
            <p:cNvPr id="39" name="Rectangle 38"/>
            <p:cNvSpPr/>
            <p:nvPr/>
          </p:nvSpPr>
          <p:spPr>
            <a:xfrm>
              <a:off x="5223800" y="1849200"/>
              <a:ext cx="2309326" cy="14459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Go </a:t>
              </a:r>
              <a:r>
                <a:rPr lang="en-US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in One Week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260147" y="2492243"/>
              <a:ext cx="12442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4.3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1wk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750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59992" y="1807400"/>
            <a:ext cx="2442846" cy="1529566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</a:t>
            </a:r>
            <a:r>
              <a:rPr lang="mr-IN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…</a:t>
            </a:r>
            <a:endParaRPr lang="en-US" dirty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817266" y="2967980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76851" y="2492243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4.9</a:t>
            </a:r>
            <a:r>
              <a:rPr lang="en-US" sz="1000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★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FREE</a:t>
            </a:r>
            <a:endParaRPr lang="en-US" sz="1000" b="1" dirty="0">
              <a:solidFill>
                <a:srgbClr val="3F5767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01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6922" y="1066633"/>
            <a:ext cx="4891851" cy="3189778"/>
            <a:chOff x="1576922" y="1066633"/>
            <a:chExt cx="4891851" cy="31897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76922" y="1066633"/>
              <a:ext cx="4808986" cy="3011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A Tour of Go - The Go </a:t>
              </a:r>
              <a:r>
                <a:rPr lang="en-US" sz="20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Language</a:t>
              </a:r>
              <a:endParaRPr lang="en-US" sz="2000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9547" r="29177" b="52710"/>
            <a:stretch/>
          </p:blipFill>
          <p:spPr>
            <a:xfrm>
              <a:off x="1679534" y="3534924"/>
              <a:ext cx="1282440" cy="46567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19382" y="1764703"/>
              <a:ext cx="925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4.9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9383" y="2010924"/>
              <a:ext cx="4672816" cy="2245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”Amazing </a:t>
              </a:r>
              <a:r>
                <a:rPr lang="en-US" altLang="zh-CN" sz="16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level of detail, reference material, links. By far the best resource for learning Go I have come across</a:t>
              </a: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.”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 i="1" dirty="0" smtClean="0">
                  <a:solidFill>
                    <a:srgbClr val="3F5767">
                      <a:alpha val="41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Recommended to you by Year Up 2015 Alumni, Software Engineer at Google, Ashley Smith</a:t>
              </a: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sz="1600" dirty="0">
                <a:solidFill>
                  <a:srgbClr val="3F576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2375" y="3563415"/>
              <a:ext cx="1507881" cy="437181"/>
            </a:xfrm>
            <a:prstGeom prst="rect">
              <a:avLst/>
            </a:prstGeom>
            <a:solidFill>
              <a:srgbClr val="729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Start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35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6922" y="1066633"/>
            <a:ext cx="4891851" cy="3189778"/>
            <a:chOff x="1576922" y="1066633"/>
            <a:chExt cx="4891851" cy="31897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76922" y="1066633"/>
              <a:ext cx="4808986" cy="3011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A Tour of Go - The Go </a:t>
              </a:r>
              <a:r>
                <a:rPr lang="en-US" sz="20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Language</a:t>
              </a:r>
              <a:endParaRPr lang="en-US" sz="2000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9547" r="29177" b="52710"/>
            <a:stretch/>
          </p:blipFill>
          <p:spPr>
            <a:xfrm>
              <a:off x="1679534" y="3534924"/>
              <a:ext cx="1282440" cy="46567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19382" y="1764703"/>
              <a:ext cx="925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4.9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9383" y="2010924"/>
              <a:ext cx="4672816" cy="2245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”Amazing </a:t>
              </a:r>
              <a:r>
                <a:rPr lang="en-US" altLang="zh-CN" sz="16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level of detail, reference material, links. By far the best resource for learning Go I have come across</a:t>
              </a: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.”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 i="1" dirty="0" smtClean="0">
                  <a:solidFill>
                    <a:srgbClr val="3F5767">
                      <a:alpha val="41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Recommended to you by Year Up 2015 Alumni, Software Engineer at Google, Ashley Smith</a:t>
              </a: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sz="1600" dirty="0">
                <a:solidFill>
                  <a:srgbClr val="3F576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2375" y="3563415"/>
              <a:ext cx="1507881" cy="437181"/>
            </a:xfrm>
            <a:prstGeom prst="rect">
              <a:avLst/>
            </a:prstGeom>
            <a:solidFill>
              <a:srgbClr val="729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Go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832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3148" y="2903452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35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26752" y="1847758"/>
            <a:ext cx="2309326" cy="1445963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3148" y="2903452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307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8694" y="1825449"/>
            <a:ext cx="2344954" cy="1490580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1013" y="2946697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55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06559" y="1112053"/>
            <a:ext cx="4827588" cy="2997575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2795588" algn="l"/>
              </a:tabLst>
            </a:pPr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10636" y="1704285"/>
            <a:ext cx="156485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Go to course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Mark as done</a:t>
            </a:r>
            <a:endParaRPr lang="en-US" altLang="zh-CN" dirty="0" smtClean="0">
              <a:solidFill>
                <a:srgbClr val="71ADB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Abandon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41782" y="3712684"/>
            <a:ext cx="2920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 since yesterday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81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06559" y="1112053"/>
            <a:ext cx="4827588" cy="2997575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2795588" algn="l"/>
              </a:tabLst>
            </a:pPr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10636" y="1704285"/>
            <a:ext cx="156485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Go to course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Mark as done</a:t>
            </a:r>
            <a:endParaRPr lang="en-US" altLang="zh-CN" dirty="0" smtClean="0">
              <a:solidFill>
                <a:srgbClr val="71ADB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Abandon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41782" y="3712684"/>
            <a:ext cx="2920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 since yesterday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68966" y="1846314"/>
            <a:ext cx="1716506" cy="1582686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72% of your friends completed this course.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92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8694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381355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got his first interview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1" y="1279233"/>
            <a:ext cx="2255984" cy="45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0641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50909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0641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46584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895011" y="5947259"/>
            <a:ext cx="891551" cy="99775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500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895011" y="5947259"/>
            <a:ext cx="891551" cy="99775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1839722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414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13692" y="1305988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2996" y="1305988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14388" y="130569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302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7825507" y="1967957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4.1</a:t>
            </a:r>
            <a:r>
              <a:rPr lang="en-US" sz="1000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★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FREE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3wk </a:t>
            </a:r>
            <a:endParaRPr lang="en-US" sz="1000" b="1" dirty="0">
              <a:solidFill>
                <a:srgbClr val="3F5767">
                  <a:alpha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57" y="2461679"/>
            <a:ext cx="563954" cy="2847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312" y="2461679"/>
            <a:ext cx="563954" cy="2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8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8455" y="1839722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9" b="31809"/>
          <a:stretch/>
        </p:blipFill>
        <p:spPr>
          <a:xfrm>
            <a:off x="2867471" y="1368674"/>
            <a:ext cx="848606" cy="3325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59" y="1399881"/>
            <a:ext cx="795418" cy="4016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26" y="1399881"/>
            <a:ext cx="669554" cy="3472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00" y="1314152"/>
            <a:ext cx="874396" cy="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3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-34923705" y="-1235241"/>
            <a:ext cx="82039410" cy="12874758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4458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2009305" y="4133872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457" y="4133872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99002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2009306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JavaScript</a:t>
            </a:r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3554154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Go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362857" y="743404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0286" y="727390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30286" y="727389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Software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2857" y="1606317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Learn more about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348503" y="-26037"/>
            <a:ext cx="378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1ADBC"/>
                </a:solidFill>
              </a:rPr>
              <a:t>✕</a:t>
            </a:r>
            <a:endParaRPr lang="en-US" sz="4400" dirty="0">
              <a:solidFill>
                <a:srgbClr val="71AD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51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-34923705" y="-1235241"/>
            <a:ext cx="82039410" cy="12874758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166" y="2263193"/>
            <a:ext cx="1566014" cy="1566014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42900" dist="50800" dir="5400000" sx="115000" sy="115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2009305" y="5668454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457" y="5668454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99002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39" name="Rectangle 38"/>
          <p:cNvSpPr/>
          <p:nvPr/>
        </p:nvSpPr>
        <p:spPr>
          <a:xfrm>
            <a:off x="2009306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JavaScript</a:t>
            </a:r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3554154" y="2320485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Go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362857" y="743404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0286" y="727390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30286" y="727389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Software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2857" y="1606317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Learn more about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348503" y="-26037"/>
            <a:ext cx="378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1ADBC"/>
                </a:solidFill>
              </a:rPr>
              <a:t>✕</a:t>
            </a:r>
            <a:endParaRPr lang="en-US" sz="4400" dirty="0">
              <a:solidFill>
                <a:srgbClr val="71ADB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4457" y="387064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Java Basic at Year Up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61505" y="3870639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Power up </a:t>
            </a:r>
            <a:r>
              <a:rPr lang="en-US" dirty="0" err="1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Javawith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the Standard Template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58553" y="387064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Java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55601" y="3870639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Java Programming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9" b="31809"/>
          <a:stretch/>
        </p:blipFill>
        <p:spPr>
          <a:xfrm>
            <a:off x="505176" y="4916999"/>
            <a:ext cx="848606" cy="3325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64" y="4948206"/>
            <a:ext cx="795418" cy="4016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31" y="4948206"/>
            <a:ext cx="669554" cy="3472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05" y="4862477"/>
            <a:ext cx="874396" cy="5440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052649" y="3870639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Java, Java and more Java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60" y="4948206"/>
            <a:ext cx="606725" cy="2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3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384192"/>
            <a:ext cx="12191999" cy="4473808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73" y="0"/>
            <a:ext cx="5398168" cy="2384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0021" y="2788353"/>
            <a:ext cx="1065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Why Gear Up?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019" y="3300111"/>
            <a:ext cx="1065195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Empower users to</a:t>
            </a:r>
          </a:p>
          <a:p>
            <a:pPr marL="809625" indent="-34925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Identify the skills to excel in their role</a:t>
            </a:r>
          </a:p>
          <a:p>
            <a:pPr marL="809625" indent="-34925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Customize their own skills</a:t>
            </a:r>
          </a:p>
          <a:p>
            <a:pPr marL="809625" indent="-34925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Work through recommendations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2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384192"/>
            <a:ext cx="12191999" cy="4473808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73" y="0"/>
            <a:ext cx="5398168" cy="2384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0021" y="2788353"/>
            <a:ext cx="1065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Future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019" y="3300111"/>
            <a:ext cx="112134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Recommendations generated from Machines Learning or experts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Extensible to be corporate training systems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Gamified experiences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Personalized experience base on learning style (practice/video/doc)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smtClean="0">
                <a:solidFill>
                  <a:schemeClr val="bg1"/>
                </a:solidFill>
              </a:rPr>
              <a:t>Sending progress reports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9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19" y="1279233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got his first interview and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 failed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1" y="1279233"/>
            <a:ext cx="2255984" cy="4511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6667" l="5750" r="93500">
                        <a14:foregroundMark x1="50375" y1="48000" x2="50375" y2="48000"/>
                        <a14:foregroundMark x1="50000" y1="52167" x2="50000" y2="52167"/>
                        <a14:foregroundMark x1="50125" y1="57000" x2="50125" y2="57000"/>
                        <a14:foregroundMark x1="42625" y1="57333" x2="42625" y2="57333"/>
                        <a14:foregroundMark x1="45625" y1="44500" x2="45625" y2="44500"/>
                        <a14:foregroundMark x1="46625" y1="40000" x2="46625" y2="40000"/>
                        <a14:foregroundMark x1="54250" y1="39333" x2="55500" y2="40000"/>
                        <a14:foregroundMark x1="56625" y1="41000" x2="56375" y2="45833"/>
                        <a14:foregroundMark x1="55625" y1="51167" x2="55250" y2="54000"/>
                        <a14:foregroundMark x1="54250" y1="59000" x2="54000" y2="61333"/>
                        <a14:foregroundMark x1="50750" y1="69000" x2="49500" y2="70000"/>
                        <a14:foregroundMark x1="46875" y1="70000" x2="45625" y2="69667"/>
                        <a14:foregroundMark x1="43125" y1="64167" x2="42750" y2="63333"/>
                        <a14:foregroundMark x1="46625" y1="71333" x2="48250" y2="72500"/>
                        <a14:foregroundMark x1="51000" y1="72000" x2="51875" y2="71500"/>
                        <a14:foregroundMark x1="59250" y1="50833" x2="59500" y2="49333"/>
                        <a14:foregroundMark x1="43125" y1="54500" x2="45125" y2="55500"/>
                        <a14:foregroundMark x1="51750" y1="41000" x2="51875" y2="41333"/>
                        <a14:foregroundMark x1="54000" y1="49833" x2="54250" y2="52333"/>
                        <a14:foregroundMark x1="55250" y1="61000" x2="55125" y2="62667"/>
                        <a14:foregroundMark x1="55750" y1="65500" x2="55750" y2="66000"/>
                        <a14:foregroundMark x1="57250" y1="62167" x2="57500" y2="60833"/>
                        <a14:foregroundMark x1="47000" y1="43000" x2="470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0870" y="1434977"/>
            <a:ext cx="2913848" cy="21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142054" y="2055546"/>
            <a:ext cx="7375826" cy="4133006"/>
            <a:chOff x="2257557" y="2131238"/>
            <a:chExt cx="8185502" cy="4586704"/>
          </a:xfrm>
        </p:grpSpPr>
        <p:sp>
          <p:nvSpPr>
            <p:cNvPr id="3" name="TextBox 2"/>
            <p:cNvSpPr txBox="1"/>
            <p:nvPr/>
          </p:nvSpPr>
          <p:spPr>
            <a:xfrm>
              <a:off x="2257557" y="5486836"/>
              <a:ext cx="19803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Angad</a:t>
              </a:r>
              <a:endParaRPr lang="en-US" sz="4000" dirty="0">
                <a:solidFill>
                  <a:srgbClr val="0069B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8329" y="2531519"/>
              <a:ext cx="24665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Paul</a:t>
              </a:r>
              <a:endParaRPr lang="en-US" sz="4000" dirty="0">
                <a:solidFill>
                  <a:srgbClr val="B98600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76402" y="5538371"/>
              <a:ext cx="28149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4004F"/>
                  </a:solidFill>
                  <a:latin typeface="Segoe UI" charset="0"/>
                  <a:ea typeface="Segoe UI" charset="0"/>
                  <a:cs typeface="Segoe UI" charset="0"/>
                </a:rPr>
                <a:t>Cissy</a:t>
              </a:r>
              <a:endParaRPr lang="en-US" sz="4000" dirty="0">
                <a:solidFill>
                  <a:srgbClr val="F4004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76485" y="2540354"/>
              <a:ext cx="23077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2E5A5A"/>
                  </a:solidFill>
                  <a:latin typeface="Segoe UI" charset="0"/>
                  <a:ea typeface="Segoe UI" charset="0"/>
                  <a:cs typeface="Segoe UI" charset="0"/>
                </a:rPr>
                <a:t>Lucas</a:t>
              </a:r>
              <a:endParaRPr lang="en-US" sz="4000" dirty="0">
                <a:solidFill>
                  <a:srgbClr val="2E5A5A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338807" y="3205842"/>
              <a:ext cx="7518392" cy="2452013"/>
              <a:chOff x="2538088" y="2657869"/>
              <a:chExt cx="5497537" cy="179294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205" b="49348"/>
              <a:stretch/>
            </p:blipFill>
            <p:spPr>
              <a:xfrm>
                <a:off x="2538088" y="2657870"/>
                <a:ext cx="4133757" cy="176173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306" t="49407" b="-957"/>
              <a:stretch/>
            </p:blipFill>
            <p:spPr>
              <a:xfrm>
                <a:off x="6670854" y="2657869"/>
                <a:ext cx="1364771" cy="1792941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4197531" y="2131238"/>
              <a:ext cx="246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U </a:t>
              </a:r>
              <a:r>
                <a:rPr lang="en-US" sz="1400" dirty="0" smtClean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Waterloo</a:t>
              </a:r>
            </a:p>
            <a:p>
              <a:r>
                <a:rPr lang="en-US" sz="1400" dirty="0" smtClean="0">
                  <a:solidFill>
                    <a:srgbClr val="B98600"/>
                  </a:solidFill>
                  <a:latin typeface="Segoe UI" charset="0"/>
                  <a:ea typeface="Segoe UI" charset="0"/>
                  <a:cs typeface="Segoe UI" charset="0"/>
                </a:rPr>
                <a:t>Computer Science</a:t>
              </a:r>
              <a:endParaRPr lang="en-US" sz="1400" dirty="0">
                <a:solidFill>
                  <a:srgbClr val="B98600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7557" y="6126771"/>
              <a:ext cx="246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U </a:t>
              </a:r>
              <a:r>
                <a:rPr lang="en-US" sz="1400" dirty="0" smtClean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Waterloo</a:t>
              </a:r>
            </a:p>
            <a:p>
              <a:r>
                <a:rPr lang="en-US" sz="1400" dirty="0" smtClean="0">
                  <a:solidFill>
                    <a:srgbClr val="0069BF"/>
                  </a:solidFill>
                  <a:latin typeface="Segoe UI" charset="0"/>
                  <a:ea typeface="Segoe UI" charset="0"/>
                  <a:cs typeface="Segoe UI" charset="0"/>
                </a:rPr>
                <a:t>Software Engineering</a:t>
              </a:r>
              <a:endParaRPr lang="en-US" sz="1400" dirty="0">
                <a:solidFill>
                  <a:srgbClr val="0069B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6402" y="6194722"/>
              <a:ext cx="2466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4004F"/>
                  </a:solidFill>
                  <a:latin typeface="Segoe UI" charset="0"/>
                  <a:ea typeface="Segoe UI" charset="0"/>
                  <a:cs typeface="Segoe UI" charset="0"/>
                </a:rPr>
                <a:t>Brown University</a:t>
              </a:r>
            </a:p>
            <a:p>
              <a:r>
                <a:rPr lang="en-US" sz="1400" dirty="0" smtClean="0">
                  <a:solidFill>
                    <a:srgbClr val="F4004F"/>
                  </a:solidFill>
                  <a:latin typeface="Segoe UI" charset="0"/>
                  <a:ea typeface="Segoe UI" charset="0"/>
                  <a:cs typeface="Segoe UI" charset="0"/>
                </a:rPr>
                <a:t>Computer Science</a:t>
              </a:r>
              <a:endParaRPr lang="en-US" sz="1400" dirty="0">
                <a:solidFill>
                  <a:srgbClr val="F4004F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76484" y="2377630"/>
              <a:ext cx="246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solidFill>
                    <a:srgbClr val="2E5A5A"/>
                  </a:solidFill>
                  <a:latin typeface="Segoe UI" charset="0"/>
                  <a:ea typeface="Segoe UI" charset="0"/>
                  <a:cs typeface="Segoe UI" charset="0"/>
                </a:rPr>
                <a:t>The Designer</a:t>
              </a:r>
              <a:endParaRPr lang="en-US" sz="1400" dirty="0">
                <a:solidFill>
                  <a:srgbClr val="2E5A5A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" y="196364"/>
            <a:ext cx="4209468" cy="18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087399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3111" y="2601074"/>
            <a:ext cx="100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Gear Up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19" y="1279233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w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onders why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 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808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cry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7005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</a:t>
            </a:r>
            <a:r>
              <a:rPr lang="en-US" sz="2000" dirty="0" smtClean="0">
                <a:solidFill>
                  <a:schemeClr val="bg1"/>
                </a:solidFill>
              </a:rPr>
              <a:t>mployers feedback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40202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Look up online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63399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friends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7399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advisors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087399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3111" y="2601074"/>
            <a:ext cx="1004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Gear Up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19" y="1279233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w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onders why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 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808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</a:rPr>
              <a:t>cry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7005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</a:t>
            </a:r>
            <a:r>
              <a:rPr lang="en-US" sz="2000" dirty="0" smtClean="0">
                <a:solidFill>
                  <a:schemeClr val="bg1"/>
                </a:solidFill>
              </a:rPr>
              <a:t>mployers feedback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40202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Look up online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63399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friends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7399" y="2257186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advisors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21204" y="4579370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Awkward 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to ask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endParaRPr lang="en-US" sz="2800" dirty="0" smtClean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9766" y="5139867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Tooooooo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 many resources </a:t>
            </a:r>
            <a:r>
              <a:rPr lang="en-US" sz="2800" dirty="0" err="1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o.o</a:t>
            </a:r>
            <a:endParaRPr lang="en-US" sz="2800" dirty="0" smtClean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1598" y="5750843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I don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’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t know what I don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’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t know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endParaRPr lang="en-US" sz="2800" dirty="0" smtClean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4905" y="4107583"/>
            <a:ext cx="7321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Are my friends’ recommendations trustworthy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4287" y="5964145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What the hell </a:t>
            </a:r>
            <a:r>
              <a:rPr lang="en-US" sz="280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is MEAN?!</a:t>
            </a:r>
            <a:endParaRPr lang="en-US" sz="2800" dirty="0" smtClean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545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 meets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32659" y="877565"/>
            <a:ext cx="1395663" cy="13956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371" y="1375341"/>
            <a:ext cx="1004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Y</a:t>
            </a:r>
            <a:r>
              <a:rPr lang="en-US" sz="2000" dirty="0" smtClean="0">
                <a:solidFill>
                  <a:schemeClr val="bg1"/>
                </a:solidFill>
              </a:rPr>
              <a:t>ear Up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748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593432"/>
            <a:ext cx="12191999" cy="3264567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3051" y="4810216"/>
            <a:ext cx="2245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demo</a:t>
            </a:r>
            <a:endParaRPr lang="en-US" sz="4800" i="1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37" y="867976"/>
            <a:ext cx="4209468" cy="18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7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1934</Words>
  <Application>Microsoft Macintosh PowerPoint</Application>
  <PresentationFormat>Widescreen</PresentationFormat>
  <Paragraphs>567</Paragraphs>
  <Slides>50</Slides>
  <Notes>11</Notes>
  <HiddenSlides>35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Calibri</vt:lpstr>
      <vt:lpstr>Calibri Light</vt:lpstr>
      <vt:lpstr>DengXian</vt:lpstr>
      <vt:lpstr>Mangal</vt:lpstr>
      <vt:lpstr>Segoe UI</vt:lpstr>
      <vt:lpstr>Segoe UI Light</vt:lpstr>
      <vt:lpstr>Segoe UI Semilight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</dc:creator>
  <cp:lastModifiedBy>Lucas</cp:lastModifiedBy>
  <cp:revision>39</cp:revision>
  <dcterms:created xsi:type="dcterms:W3CDTF">2016-11-18T06:39:08Z</dcterms:created>
  <dcterms:modified xsi:type="dcterms:W3CDTF">2016-11-18T23:54:33Z</dcterms:modified>
</cp:coreProperties>
</file>